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9" r:id="rId4"/>
    <p:sldId id="257" r:id="rId5"/>
    <p:sldId id="258" r:id="rId6"/>
    <p:sldId id="270" r:id="rId7"/>
    <p:sldId id="268" r:id="rId8"/>
    <p:sldId id="271" r:id="rId9"/>
    <p:sldId id="259" r:id="rId10"/>
    <p:sldId id="260" r:id="rId11"/>
    <p:sldId id="272" r:id="rId12"/>
    <p:sldId id="275" r:id="rId13"/>
    <p:sldId id="261" r:id="rId14"/>
    <p:sldId id="262" r:id="rId15"/>
    <p:sldId id="274" r:id="rId16"/>
    <p:sldId id="277" r:id="rId17"/>
    <p:sldId id="267" r:id="rId18"/>
    <p:sldId id="273" r:id="rId19"/>
    <p:sldId id="276" r:id="rId20"/>
    <p:sldId id="266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4719" autoAdjust="0"/>
  </p:normalViewPr>
  <p:slideViewPr>
    <p:cSldViewPr>
      <p:cViewPr>
        <p:scale>
          <a:sx n="80" d="100"/>
          <a:sy n="80" d="100"/>
        </p:scale>
        <p:origin x="-156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A24D-6550-4151-B4DE-C2A56E9E369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5873-785F-4AB2-8DAC-74E7D03F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4509120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Мы выполняем комплексное рациональное проектирование</a:t>
            </a:r>
            <a:endParaRPr lang="ru-RU" sz="36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 NurGeo 2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857224" y="571480"/>
            <a:ext cx="763149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69039"/>
            <a:ext cx="4496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ехнологические схемы разработки нефтегазовых месторождений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(101) Елгинск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168352" cy="4481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88640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 пробной эксплуатации залежей нефти</a:t>
            </a:r>
            <a:endParaRPr lang="ru-RU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085184"/>
            <a:ext cx="478802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Защита отчетов в ЦКР </a:t>
            </a:r>
            <a:r>
              <a:rPr lang="ru-RU" sz="2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Роснедр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по УВС </a:t>
            </a:r>
            <a:endParaRPr lang="ru-RU" sz="2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428736"/>
            <a:ext cx="450059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Актуализация базы геолого-геофизических, промысловых данных и геолого-гидродинамических моделей объектов эксплуатации.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Оптимизация системы разработки.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Комплексные мероприятия и рекомендации.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Адресная программа ГТМ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Users\Admin\Desktop\Logo-NurGeo-2.gif"/>
          <p:cNvPicPr>
            <a:picLocks noChangeAspect="1" noChangeArrowheads="1"/>
          </p:cNvPicPr>
          <p:nvPr/>
        </p:nvPicPr>
        <p:blipFill>
          <a:blip r:embed="rId3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  <p:pic>
        <p:nvPicPr>
          <p:cNvPr id="9" name="Рисунок 8" descr="(205) Студенцовск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916832"/>
            <a:ext cx="2952328" cy="4174926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7943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Геологическое и гидродинамическое 3</a:t>
            </a:r>
            <a:r>
              <a:rPr lang="en-US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 коп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5760640" cy="399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Безымянный коп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3569278"/>
            <a:ext cx="3801147" cy="3100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55976" y="350100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AutoNum type="arabicPeriod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Создание постоянно действующей геолого-фильтрационной модели</a:t>
            </a:r>
          </a:p>
          <a:p>
            <a:pPr indent="-342900" algn="just"/>
            <a:endParaRPr lang="ru-RU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Геологическое сопровождение бурения. </a:t>
            </a:r>
          </a:p>
          <a:p>
            <a:pPr algn="just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Создание секторной геологической модели в районе бурения скважины с дальнейшим сопровождением и корректировкой в режиме реального времени.</a:t>
            </a:r>
          </a:p>
        </p:txBody>
      </p:sp>
      <p:pic>
        <p:nvPicPr>
          <p:cNvPr id="9" name="Picture 5" descr="C:\Users\Admin\Desktop\Logo-NurGeo-2.gif"/>
          <p:cNvPicPr>
            <a:picLocks noChangeAspect="1" noChangeArrowheads="1"/>
          </p:cNvPicPr>
          <p:nvPr/>
        </p:nvPicPr>
        <p:blipFill>
          <a:blip r:embed="rId4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  <p:pic>
        <p:nvPicPr>
          <p:cNvPr id="10" name="Рисунок 9" descr="карт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548680"/>
            <a:ext cx="3819219" cy="294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19675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обобщение геолого-промысловых данных по месторождению;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создание структурированной  базы данных;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актуализация геологической модели;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оценка пропущенных залежей в разрезе месторождения;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формирование программы мероприятий по </a:t>
            </a:r>
            <a:r>
              <a:rPr lang="ru-RU" sz="22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доразведке</a:t>
            </a: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создание/корректировка гидродинамической модели;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обоснование мероприятий по совершенствованию существующей системы разработки;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технико-экономический анализ проектных решений.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7056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Комплексный анализ разработки месторождения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_Страница_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052736"/>
            <a:ext cx="2920186" cy="4176464"/>
          </a:xfrm>
          <a:prstGeom prst="rect">
            <a:avLst/>
          </a:prstGeom>
        </p:spPr>
      </p:pic>
      <p:pic>
        <p:nvPicPr>
          <p:cNvPr id="14" name="Рисунок 13" descr="p_Страница_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2861570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7884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рабочие проекты на </a:t>
            </a: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бурение </a:t>
            </a:r>
            <a:r>
              <a:rPr lang="ru-RU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эксплуатационных, поисковых, </a:t>
            </a: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разведочных, оценочных и других по назначению и видам скважин</a:t>
            </a:r>
            <a:endParaRPr lang="ru-RU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077072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этих проектах ООО «</a:t>
            </a:r>
            <a:r>
              <a:rPr lang="ru-RU" dirty="0" err="1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НурГео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собственными силами выполняет работы по инженерным изысканиям - геологическим, геодезическим и экологическим.</a:t>
            </a:r>
            <a:endParaRPr lang="ru-RU" sz="2400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484784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Проекты на строительство скважин: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малого диаметра;</a:t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вертикальных;</a:t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наклонно-направленных;</a:t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горизонтальных.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Осуществление авторского надзора в процессе строительства.</a:t>
            </a:r>
          </a:p>
        </p:txBody>
      </p:sp>
      <p:pic>
        <p:nvPicPr>
          <p:cNvPr id="10" name="Picture 5" descr="C:\Users\Admin\Desktop\Logo-NurGeo-2.gif"/>
          <p:cNvPicPr>
            <a:picLocks noChangeAspect="1" noChangeArrowheads="1"/>
          </p:cNvPicPr>
          <p:nvPr/>
        </p:nvPicPr>
        <p:blipFill>
          <a:blip r:embed="rId4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  <p:pic>
        <p:nvPicPr>
          <p:cNvPr id="11" name="Рисунок 10" descr="c_Страница_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08920"/>
            <a:ext cx="2749178" cy="3888432"/>
          </a:xfrm>
          <a:prstGeom prst="rect">
            <a:avLst/>
          </a:prstGeom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</p:pic>
      <p:pic>
        <p:nvPicPr>
          <p:cNvPr id="12" name="Рисунок 11" descr="c_Страница_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2593" y="2780928"/>
            <a:ext cx="2725431" cy="3801176"/>
          </a:xfrm>
          <a:prstGeom prst="rect">
            <a:avLst/>
          </a:prstGeom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_Страница_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2698810" cy="3816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обустройство (расширение обустройства) нефтегазовых месторождений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07707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этих проектах ООО «</a:t>
            </a:r>
            <a:r>
              <a:rPr lang="ru-RU" dirty="0" err="1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НурГео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собственными силами выполняет работы по инженерным изысканиям – геологическим, геодезическим и экологическим.</a:t>
            </a:r>
            <a:endParaRPr lang="ru-RU" sz="2400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628800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и полное сопровождение экспертизы в органах ФАУ «</a:t>
            </a:r>
            <a:r>
              <a:rPr lang="ru-RU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Главгосэкспертиза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России» до выхода положительного заключения,</a:t>
            </a:r>
          </a:p>
          <a:p>
            <a:pPr algn="just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осуществление авторского надзора в процессе строительства.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429000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Прохождение экспертизы в ФАУ  «</a:t>
            </a:r>
            <a:r>
              <a:rPr lang="ru-RU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Главгосэкспертиза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Logo-NurGeo-2.gif"/>
          <p:cNvPicPr>
            <a:picLocks noChangeAspect="1" noChangeArrowheads="1"/>
          </p:cNvPicPr>
          <p:nvPr/>
        </p:nvPicPr>
        <p:blipFill>
          <a:blip r:embed="rId3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  <p:pic>
        <p:nvPicPr>
          <p:cNvPr id="15" name="Рисунок 14" descr="p_Страница_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980728"/>
            <a:ext cx="2808312" cy="39712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p_Страница_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708920"/>
            <a:ext cx="2808312" cy="3971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Положительное заключение гос эизы _Обустройство Курмышское 5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564904"/>
            <a:ext cx="2943581" cy="4162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_Страница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596968" cy="3672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204864"/>
            <a:ext cx="5832648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Геолого-маркшейдерский контроль</a:t>
            </a:r>
          </a:p>
          <a:p>
            <a:pPr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396552" y="332656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горного отвода</a:t>
            </a:r>
            <a:endParaRPr kumimoji="0" lang="ru-RU" sz="2400" b="1" i="0" strike="noStrike" kern="1200" cap="none" spc="0" normalizeH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836712"/>
            <a:ext cx="7272807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проектное обоснование границ горного отвода;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согласование, экспертиза и утверждение.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924944"/>
            <a:ext cx="61926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съемка и обновление планов земной поверхности;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составление и ведение горной графической документации;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разработка проектов производства маркшейдерских работ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 descr="C:\Users\Admin\Desktop\Logo-NurGeo-2.gif"/>
          <p:cNvPicPr>
            <a:picLocks noChangeAspect="1" noChangeArrowheads="1"/>
          </p:cNvPicPr>
          <p:nvPr/>
        </p:nvPicPr>
        <p:blipFill>
          <a:blip r:embed="rId3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75656" y="4365104"/>
            <a:ext cx="52565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Супервайзерский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контроль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869160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контроль и надзор при бурении, освоении и ремонте скважин.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комплексные поставки промышленного оборудования и строительных материалов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72494" cy="3571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активов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785794"/>
            <a:ext cx="80724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рыночной (или другой) стоимости активов предприятия.</a:t>
            </a:r>
          </a:p>
          <a:p>
            <a:pPr algn="just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активов осуществляется на основе предварительно проведенных мероприятий по подготовке финансовой отчетности, юридической экспертизе прав, составления прогноза развития бизнеса.</a:t>
            </a:r>
          </a:p>
          <a:p>
            <a:pPr algn="just"/>
            <a:endParaRPr lang="ru-RU" sz="2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1.Геологическая оценка объектов </a:t>
            </a:r>
            <a:r>
              <a:rPr lang="ru-RU" sz="2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недропользования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(количественная оценка ресурсной базы);</a:t>
            </a: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2.Денежная оценка нефтяных активов предприятий (запасы и инфраструктура);</a:t>
            </a: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3.Стоимостная оценка бизнеса;</a:t>
            </a: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4.Разработка технико-экономических предложений по проектам в области </a:t>
            </a:r>
            <a:r>
              <a:rPr lang="ru-RU" sz="2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недропользования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5.Обоснование технико-экономических инвестиций;</a:t>
            </a: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6.Консультации при продаже (покупке) нефтяных активов;</a:t>
            </a:r>
          </a:p>
          <a:p>
            <a:pPr algn="just"/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7.Юридичесое сопровождение.</a:t>
            </a:r>
          </a:p>
          <a:p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3884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ООО «</a:t>
            </a:r>
            <a:r>
              <a:rPr lang="ru-RU" sz="2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НурГео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» осуществляет авторское сопровождение реализации проектных решений: проектов геологоразведочных работ, технологических проектных документов.</a:t>
            </a:r>
          </a:p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Выполняет: </a:t>
            </a:r>
          </a:p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подготовку и представление материалов на получение разрешений (заключений) в государственные контролирующие органы;</a:t>
            </a:r>
          </a:p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контроль за процессом строительства объектов; </a:t>
            </a:r>
          </a:p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получение разрешений на ввод объектов в эксплуатацию;</a:t>
            </a:r>
          </a:p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мониторинг проведения 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инженерных изысканий;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геологическую интерпретацию материалов сейсморазведочных работ, ГИС, методов прогноза нефтеносности территорий и локальных объектов;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создание базы геолого-геофизических данных;</a:t>
            </a:r>
          </a:p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актуализацию структурных планов, геологических и гидродинамических моделей в соответствии с новыми данными;</a:t>
            </a:r>
          </a:p>
          <a:p>
            <a:pPr algn="just">
              <a:lnSpc>
                <a:spcPct val="14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составление паспортов месторождений. </a:t>
            </a:r>
            <a:endParaRPr lang="ru-RU" sz="2000" dirty="0" smtClean="0">
              <a:solidFill>
                <a:srgbClr val="3333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79712" y="229871"/>
            <a:ext cx="4496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Лицензии и сертификаты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908720"/>
            <a:ext cx="9001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Лицензии на право использования программного обеспечения: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ROXAR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2013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ГеоПоиск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algn="just">
              <a:lnSpc>
                <a:spcPct val="130000"/>
              </a:lnSpc>
            </a:pP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СРО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-на проектирование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-на инженерные изыскания</a:t>
            </a:r>
          </a:p>
          <a:p>
            <a:pPr algn="just">
              <a:lnSpc>
                <a:spcPct val="130000"/>
              </a:lnSpc>
            </a:pP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Сертификаты соответствия: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ISO 9001-2011 (ISO 9001:2008)</a:t>
            </a:r>
            <a:endParaRPr lang="ru-RU" sz="20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14001-2007 (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ISO 14001:2004)</a:t>
            </a:r>
            <a:endParaRPr lang="ru-RU" sz="20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 Р 54934-2012 (</a:t>
            </a:r>
            <a:r>
              <a:rPr 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OHSAS 18001:2007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Патенты: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 Устройство для импульсной закачки в пласт (Вариант 1)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 Устройство для импульсной закачки в пласт (Вариант 2)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- Способ поиска углеводородов</a:t>
            </a:r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6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7092280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08" y="214290"/>
            <a:ext cx="4496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работ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15616" y="764704"/>
          <a:ext cx="6840760" cy="49002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20380"/>
                <a:gridCol w="3420380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r>
                        <a:rPr lang="ru-RU" sz="1800" dirty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положительных заключений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Подсчеты </a:t>
                      </a:r>
                      <a:r>
                        <a:rPr lang="ru-RU" sz="1800" dirty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запасов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Проекты геологоразведочных </a:t>
                      </a:r>
                      <a:r>
                        <a:rPr lang="ru-RU" sz="1800" dirty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Технологические схемы </a:t>
                      </a:r>
                      <a:r>
                        <a:rPr lang="ru-RU" sz="1800" dirty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разработки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Проекты на бурение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Обоснования</a:t>
                      </a:r>
                      <a:r>
                        <a:rPr lang="ru-RU" sz="180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бурение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&gt;</a:t>
                      </a: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  <a:r>
                        <a:rPr lang="ru-RU" sz="180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обустройства</a:t>
                      </a: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горного</a:t>
                      </a:r>
                      <a:r>
                        <a:rPr lang="ru-RU" sz="180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отвода</a:t>
                      </a:r>
                      <a:endParaRPr lang="ru-RU" sz="18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на ликвидацию и консервацию скважин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Инженерные</a:t>
                      </a:r>
                      <a:r>
                        <a:rPr lang="ru-RU" sz="1800" baseline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изыскания</a:t>
                      </a:r>
                      <a:endParaRPr lang="ru-RU" sz="18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33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  <p:pic>
        <p:nvPicPr>
          <p:cNvPr id="9" name="Рисунок 8" descr="6_pic_43547u6ykj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96752"/>
            <a:ext cx="1872208" cy="1872208"/>
          </a:xfrm>
          <a:prstGeom prst="rect">
            <a:avLst/>
          </a:prstGeom>
        </p:spPr>
      </p:pic>
      <p:pic>
        <p:nvPicPr>
          <p:cNvPr id="10" name="Рисунок 9" descr="399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24944"/>
            <a:ext cx="1454274" cy="1454274"/>
          </a:xfrm>
          <a:prstGeom prst="rect">
            <a:avLst/>
          </a:prstGeom>
        </p:spPr>
      </p:pic>
      <p:pic>
        <p:nvPicPr>
          <p:cNvPr id="12" name="Рисунок 11" descr="h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634505"/>
            <a:ext cx="1603851" cy="1002407"/>
          </a:xfrm>
          <a:prstGeom prst="rect">
            <a:avLst/>
          </a:prstGeom>
        </p:spPr>
      </p:pic>
      <p:pic>
        <p:nvPicPr>
          <p:cNvPr id="14" name="Рисунок 13" descr="karb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3" y="3140968"/>
            <a:ext cx="1080119" cy="1041031"/>
          </a:xfrm>
          <a:prstGeom prst="rect">
            <a:avLst/>
          </a:prstGeom>
        </p:spPr>
      </p:pic>
      <p:pic>
        <p:nvPicPr>
          <p:cNvPr id="16" name="Рисунок 15" descr="n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5085184"/>
            <a:ext cx="2019582" cy="819264"/>
          </a:xfrm>
          <a:prstGeom prst="rect">
            <a:avLst/>
          </a:prstGeom>
        </p:spPr>
      </p:pic>
      <p:pic>
        <p:nvPicPr>
          <p:cNvPr id="17" name="Рисунок 16" descr="t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3284984"/>
            <a:ext cx="1410537" cy="755136"/>
          </a:xfrm>
          <a:prstGeom prst="rect">
            <a:avLst/>
          </a:prstGeom>
        </p:spPr>
      </p:pic>
      <p:pic>
        <p:nvPicPr>
          <p:cNvPr id="18" name="Рисунок 17" descr="smp-neftegaz_logo_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3212976"/>
            <a:ext cx="1694731" cy="1068984"/>
          </a:xfrm>
          <a:prstGeom prst="rect">
            <a:avLst/>
          </a:prstGeom>
        </p:spPr>
      </p:pic>
      <p:pic>
        <p:nvPicPr>
          <p:cNvPr id="19" name="Рисунок 18" descr="tatnef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1412776"/>
            <a:ext cx="1368152" cy="12288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23728" y="404664"/>
            <a:ext cx="4817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Заказчики:</a:t>
            </a:r>
            <a:endParaRPr lang="ru-RU" sz="2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Рисунок 20" descr="logo_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1556792"/>
            <a:ext cx="92875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49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Благодарим за внимание!</a:t>
            </a:r>
            <a:endParaRPr lang="ru-RU" sz="40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0"/>
            <a:ext cx="2232248" cy="12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компании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828092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ООО «НурГео» выполняет широкий спектр услуг в области нефтяного проектирования.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Компания располагает всем необходимым оборудованием,  программным обеспечением, необходимыми лицензиями и сертификатами.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 нас работают квалифицированные специалисты, компетентные в вопросах прогноза, поисков, разведки месторождений нефти, геологического моделирования, подсчета запасов, технико-экономического обоснования коэффициентов извлечения нефти, выбора системы разработки залежей, обустройства нефтегазовых месторождений.</a:t>
            </a:r>
          </a:p>
        </p:txBody>
      </p:sp>
      <p:pic>
        <p:nvPicPr>
          <p:cNvPr id="8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12474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Мы подчеркиваем важность комплексного подхода в проектировании на всех этапах изучения нефтяного месторождения: уточнения</a:t>
            </a:r>
            <a:r>
              <a:rPr lang="en-US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представления о геологическом строении территории, составления проектов геологоразведочных работ, обоснования мест заложения скважин, подсчета запасов нефти, построения геолого-гидродинамической модели,  выбора рациональной системы разработки и обустройства нефтегазового месторождения.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980728"/>
            <a:ext cx="806489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Такой комплексный подход предполагает выполнение и последующее авторское сопровождение всех циклов проектирования в одной проектной организации, что позволяет оперативно актуализировать модели с учетом вновь полученных данных, решать текущие вопросы, исключать потерю информации, времени и, в конечном итоге, снижение финансовых затрат.</a:t>
            </a:r>
            <a:endParaRPr lang="ru-RU" sz="22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7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836712"/>
            <a:ext cx="1296144" cy="1152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Уточнение геологического строения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348880"/>
            <a:ext cx="1296144" cy="1152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Проект геологоразведочных работ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836712"/>
            <a:ext cx="3384376" cy="1152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Подсчет запасов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692696"/>
            <a:ext cx="1512168" cy="2880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Проект пробной эксплуатации/ Технологическая схема разработки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933056"/>
            <a:ext cx="2592288" cy="12961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Групповой (индивидуальный) рабочий проект на бурение скважин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6" idx="2"/>
            <a:endCxn id="7" idx="0"/>
          </p:cNvCxnSpPr>
          <p:nvPr/>
        </p:nvCxnSpPr>
        <p:spPr>
          <a:xfrm>
            <a:off x="1475656" y="1988840"/>
            <a:ext cx="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</p:cNvCxnSpPr>
          <p:nvPr/>
        </p:nvCxnSpPr>
        <p:spPr>
          <a:xfrm>
            <a:off x="2123728" y="1412776"/>
            <a:ext cx="28803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96136" y="1412776"/>
            <a:ext cx="720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411760" y="2348880"/>
            <a:ext cx="3672408" cy="1152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Геологическое и гидродинамическое моделирование / Постоянно действующая  геолого-фильтрационная модель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923928" y="1988840"/>
            <a:ext cx="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211960" y="1988840"/>
            <a:ext cx="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6084168" y="2636912"/>
            <a:ext cx="43204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084168" y="2996952"/>
            <a:ext cx="43204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8384" y="1844824"/>
            <a:ext cx="79208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899592" y="4509120"/>
            <a:ext cx="50405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995936" y="4581128"/>
            <a:ext cx="64807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716016" y="3933056"/>
            <a:ext cx="2592288" cy="12961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Проект обустройства 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547664" y="5589240"/>
            <a:ext cx="5184576" cy="8914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Проведение работ по инженерным изысканиям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2771800" y="5229200"/>
            <a:ext cx="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2555776" y="5229200"/>
            <a:ext cx="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796136" y="5229200"/>
            <a:ext cx="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5580112" y="5229200"/>
            <a:ext cx="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95536" y="188640"/>
            <a:ext cx="8136904" cy="3528392"/>
          </a:xfrm>
          <a:prstGeom prst="rect">
            <a:avLst/>
          </a:prstGeom>
          <a:noFill/>
          <a:ln cmpd="sng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1559" y="188640"/>
            <a:ext cx="770485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noFill/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Комплексный анализ разработки месторождения</a:t>
            </a:r>
            <a:endParaRPr lang="ru-RU" sz="2400" b="0" cap="none" spc="0" dirty="0">
              <a:ln w="18415" cmpd="sng">
                <a:noFill/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" name="Picture 5" descr="C:\Users\Admin\Desktop\Logo-NurGeo-2.gif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88640"/>
            <a:ext cx="4817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Проекты геологоразведочных </a:t>
            </a:r>
            <a:r>
              <a:rPr lang="ru-RU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endParaRPr lang="ru-RU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021288"/>
            <a:ext cx="6174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Прохождение экспертизы в ФБУ  «Росгеолэкспертиза»</a:t>
            </a:r>
            <a:endParaRPr lang="ru-RU" sz="20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980728"/>
            <a:ext cx="48245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Проекты разведки (</a:t>
            </a:r>
            <a:r>
              <a:rPr lang="ru-RU" sz="22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доразведки</a:t>
            </a: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 месторождений нефти и газа, зональные проекты разведки месторождений нефти и газа, комбинированные проекты разведки (</a:t>
            </a:r>
            <a:r>
              <a:rPr lang="ru-RU" sz="22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доразведки</a:t>
            </a:r>
            <a:r>
              <a:rPr lang="ru-RU" sz="2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 месторождений и поисков новых залежей углеводородов, а также дополнения к указанным проектам</a:t>
            </a:r>
            <a:endParaRPr lang="ru-RU" sz="2400" dirty="0">
              <a:solidFill>
                <a:srgbClr val="3333CC"/>
              </a:solidFill>
            </a:endParaRPr>
          </a:p>
        </p:txBody>
      </p:sp>
      <p:pic>
        <p:nvPicPr>
          <p:cNvPr id="10" name="Рисунок 9" descr="1Коммерческое предложение с протоколами_Страница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500330" cy="3536463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7" name="Рисунок 6" descr="ПЗ_Степноозерск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88840"/>
            <a:ext cx="2481456" cy="379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C:\Users\Admin\Desktop\Logo-NurGeo-2.gif"/>
          <p:cNvPicPr>
            <a:picLocks noChangeAspect="1" noChangeArrowheads="1"/>
          </p:cNvPicPr>
          <p:nvPr/>
        </p:nvPicPr>
        <p:blipFill>
          <a:blip r:embed="rId4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7624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Уточнение представления о геологическом строении</a:t>
            </a:r>
          </a:p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764704"/>
            <a:ext cx="2362568" cy="3952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Рис.2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789040"/>
            <a:ext cx="4143428" cy="2874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48680"/>
            <a:ext cx="5904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Геологическая интерпретация материалов сейсморазведочных работ, ГИС, методов прогноза нефтеносности территорий и локальных объектов,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актуализация структурных планов, геологических и гидродинамических моделей в соответствии с новыми данными.</a:t>
            </a:r>
            <a:endParaRPr lang="ru-RU" sz="2000" dirty="0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284984"/>
            <a:ext cx="6516215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 использованием лицензионного ПП «</a:t>
            </a:r>
            <a:r>
              <a:rPr lang="ru-RU" sz="2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ГеоПоиск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8»</a:t>
            </a:r>
            <a:endParaRPr lang="ru-RU" sz="2000" dirty="0">
              <a:solidFill>
                <a:srgbClr val="3333CC"/>
              </a:solidFill>
            </a:endParaRPr>
          </a:p>
        </p:txBody>
      </p:sp>
      <p:pic>
        <p:nvPicPr>
          <p:cNvPr id="11" name="Picture 5" descr="C:\Users\Admin\Desktop\Logo-NurGeo-2.gif"/>
          <p:cNvPicPr>
            <a:picLocks noChangeAspect="1" noChangeArrowheads="1"/>
          </p:cNvPicPr>
          <p:nvPr/>
        </p:nvPicPr>
        <p:blipFill>
          <a:blip r:embed="rId4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Подсчеты запасов 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нефти и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арапалинское 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2899453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4581128"/>
            <a:ext cx="396044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556792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Уточнение представления о геологическом строении месторождения, подсчет запасов, построение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геолого</a:t>
            </a:r>
            <a:r>
              <a:rPr 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гидродинамической модели объекта эксплуатации.     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949280"/>
            <a:ext cx="5439374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Защита отчетов по подсчету запасов в ФБУ ГКЗ</a:t>
            </a:r>
            <a:endParaRPr lang="ru-RU" sz="2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Work\Сайт\изменения\Восточно-Дружбинское 254_Страница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2935271" cy="41764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Краснооктябрьское 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556792"/>
            <a:ext cx="2912323" cy="4392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5" descr="C:\Users\Admin\Desktop\Logo-NurGeo-2.gif"/>
          <p:cNvPicPr>
            <a:picLocks noChangeAspect="1" noChangeArrowheads="1"/>
          </p:cNvPicPr>
          <p:nvPr/>
        </p:nvPicPr>
        <p:blipFill>
          <a:blip r:embed="rId5" cstate="print">
            <a:lum bright="-5000" contrast="20000"/>
          </a:blip>
          <a:srcRect/>
          <a:stretch>
            <a:fillRect/>
          </a:stretch>
        </p:blipFill>
        <p:spPr bwMode="auto">
          <a:xfrm>
            <a:off x="6948264" y="5733256"/>
            <a:ext cx="1944216" cy="9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887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Оценка активов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NurGeo</dc:creator>
  <cp:lastModifiedBy>Рамиля</cp:lastModifiedBy>
  <cp:revision>326</cp:revision>
  <dcterms:created xsi:type="dcterms:W3CDTF">2014-04-01T12:02:36Z</dcterms:created>
  <dcterms:modified xsi:type="dcterms:W3CDTF">2017-01-20T10:40:42Z</dcterms:modified>
</cp:coreProperties>
</file>